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29" r:id="rId1"/>
    <p:sldMasterId id="2147484318" r:id="rId2"/>
  </p:sldMasterIdLst>
  <p:notesMasterIdLst>
    <p:notesMasterId r:id="rId26"/>
  </p:notesMasterIdLst>
  <p:handoutMasterIdLst>
    <p:handoutMasterId r:id="rId27"/>
  </p:handoutMasterIdLst>
  <p:sldIdLst>
    <p:sldId id="398" r:id="rId3"/>
    <p:sldId id="419" r:id="rId4"/>
    <p:sldId id="420" r:id="rId5"/>
    <p:sldId id="421" r:id="rId6"/>
    <p:sldId id="408" r:id="rId7"/>
    <p:sldId id="416" r:id="rId8"/>
    <p:sldId id="417" r:id="rId9"/>
    <p:sldId id="401" r:id="rId10"/>
    <p:sldId id="407" r:id="rId11"/>
    <p:sldId id="403" r:id="rId12"/>
    <p:sldId id="404" r:id="rId13"/>
    <p:sldId id="405" r:id="rId14"/>
    <p:sldId id="406" r:id="rId15"/>
    <p:sldId id="409" r:id="rId16"/>
    <p:sldId id="415" r:id="rId17"/>
    <p:sldId id="418" r:id="rId18"/>
    <p:sldId id="410" r:id="rId19"/>
    <p:sldId id="414" r:id="rId20"/>
    <p:sldId id="411" r:id="rId21"/>
    <p:sldId id="412" r:id="rId22"/>
    <p:sldId id="413" r:id="rId23"/>
    <p:sldId id="422" r:id="rId24"/>
    <p:sldId id="402" r:id="rId25"/>
  </p:sldIdLst>
  <p:sldSz cx="9144000" cy="5143500" type="screen16x9"/>
  <p:notesSz cx="6877050" cy="1000125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DDF"/>
    <a:srgbClr val="F15A24"/>
    <a:srgbClr val="D64620"/>
    <a:srgbClr val="99A1DB"/>
    <a:srgbClr val="FF66FF"/>
    <a:srgbClr val="FF33CC"/>
    <a:srgbClr val="E28C00"/>
    <a:srgbClr val="0068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5758FB7-9AC5-4552-8A53-C91805E547FA}" styleName="Style à thème 1 - Accentuation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27F97BB-C833-4FB7-BDE5-3F7075034690}" styleName="Style à thème 2 - Accentuation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69" autoAdjust="0"/>
    <p:restoredTop sz="94685"/>
  </p:normalViewPr>
  <p:slideViewPr>
    <p:cSldViewPr>
      <p:cViewPr>
        <p:scale>
          <a:sx n="75" d="100"/>
          <a:sy n="75" d="100"/>
        </p:scale>
        <p:origin x="1118" y="619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9738" cy="500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95725" y="0"/>
            <a:ext cx="2979738" cy="50006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8B8D4127-CCD6-7D43-9D6C-86E35BD3B1BA}" type="datetimeFigureOut">
              <a:rPr lang="fr-FR"/>
              <a:pPr>
                <a:defRPr/>
              </a:pPr>
              <a:t>20/11/2018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99600"/>
            <a:ext cx="2979738" cy="500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95725" y="9499600"/>
            <a:ext cx="2979738" cy="50006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D128723E-0494-D240-A1D9-248005A367D7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68403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9738" cy="501650"/>
          </a:xfrm>
          <a:prstGeom prst="rect">
            <a:avLst/>
          </a:prstGeom>
        </p:spPr>
        <p:txBody>
          <a:bodyPr vert="horz" lIns="92285" tIns="46143" rIns="92285" bIns="46143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95725" y="0"/>
            <a:ext cx="2979738" cy="501650"/>
          </a:xfrm>
          <a:prstGeom prst="rect">
            <a:avLst/>
          </a:prstGeom>
        </p:spPr>
        <p:txBody>
          <a:bodyPr vert="horz" wrap="square" lIns="92285" tIns="46143" rIns="92285" bIns="46143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cs typeface="Arial" charset="0"/>
              </a:defRPr>
            </a:lvl1pPr>
          </a:lstStyle>
          <a:p>
            <a:pPr>
              <a:defRPr/>
            </a:pPr>
            <a:fld id="{2143A742-95F1-1447-B0C0-9B2B840B0BB9}" type="datetimeFigureOut">
              <a:rPr lang="fr-FR"/>
              <a:pPr>
                <a:defRPr/>
              </a:pPr>
              <a:t>20/11/2018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67500" cy="37512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85" tIns="46143" rIns="92285" bIns="46143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7388" y="4749800"/>
            <a:ext cx="5502275" cy="4500563"/>
          </a:xfrm>
          <a:prstGeom prst="rect">
            <a:avLst/>
          </a:prstGeom>
        </p:spPr>
        <p:txBody>
          <a:bodyPr vert="horz" wrap="square" lIns="92285" tIns="46143" rIns="92285" bIns="46143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98013"/>
            <a:ext cx="2979738" cy="501650"/>
          </a:xfrm>
          <a:prstGeom prst="rect">
            <a:avLst/>
          </a:prstGeom>
        </p:spPr>
        <p:txBody>
          <a:bodyPr vert="horz" lIns="92285" tIns="46143" rIns="92285" bIns="46143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95725" y="9498013"/>
            <a:ext cx="2979738" cy="501650"/>
          </a:xfrm>
          <a:prstGeom prst="rect">
            <a:avLst/>
          </a:prstGeom>
        </p:spPr>
        <p:txBody>
          <a:bodyPr vert="horz" wrap="square" lIns="92285" tIns="46143" rIns="92285" bIns="46143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cs typeface="Arial" charset="0"/>
              </a:defRPr>
            </a:lvl1pPr>
          </a:lstStyle>
          <a:p>
            <a:pPr>
              <a:defRPr/>
            </a:pPr>
            <a:fld id="{615AF83F-4E6C-E445-87FE-B625EBA02876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52697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83568" y="2841780"/>
            <a:ext cx="7776864" cy="1387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Cliquez pour modifier le style des sous-titres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9644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  <a:endParaRPr lang="fr-FR" dirty="0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789552"/>
            <a:ext cx="5486400" cy="2756129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fr-FR" noProof="0"/>
              <a:t>Faire glisser l'image vers l'espace réservé ou cliquer sur l'icône pour l'ajouter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7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8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4672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sz="quarter" idx="10"/>
          </p:nvPr>
        </p:nvSpPr>
        <p:spPr>
          <a:xfrm>
            <a:off x="1116012" y="2067694"/>
            <a:ext cx="7272411" cy="1008427"/>
          </a:xfrm>
          <a:prstGeom prst="rect">
            <a:avLst/>
          </a:prstGeom>
        </p:spPr>
        <p:txBody>
          <a:bodyPr vert="horz" bIns="36000" anchor="b" anchorCtr="0"/>
          <a:lstStyle>
            <a:lvl1pPr marL="0" indent="0">
              <a:lnSpc>
                <a:spcPts val="3400"/>
              </a:lnSpc>
              <a:buFontTx/>
              <a:buNone/>
              <a:defRPr sz="3600" b="1"/>
            </a:lvl1pPr>
          </a:lstStyle>
          <a:p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1"/>
          </p:nvPr>
        </p:nvSpPr>
        <p:spPr>
          <a:xfrm>
            <a:off x="1116014" y="3076122"/>
            <a:ext cx="7272337" cy="1295828"/>
          </a:xfrm>
          <a:prstGeom prst="rect">
            <a:avLst/>
          </a:prstGeom>
        </p:spPr>
        <p:txBody>
          <a:bodyPr vert="horz" tIns="36000"/>
          <a:lstStyle>
            <a:lvl1pPr marL="0" indent="0">
              <a:buFontTx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60074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sz="quarter" idx="10"/>
          </p:nvPr>
        </p:nvSpPr>
        <p:spPr>
          <a:xfrm>
            <a:off x="107504" y="2067695"/>
            <a:ext cx="8928992" cy="648072"/>
          </a:xfrm>
          <a:prstGeom prst="rect">
            <a:avLst/>
          </a:prstGeom>
        </p:spPr>
        <p:txBody>
          <a:bodyPr vert="horz" bIns="36000" anchor="b" anchorCtr="0"/>
          <a:lstStyle>
            <a:lvl1pPr marL="0" indent="0" algn="ctr">
              <a:lnSpc>
                <a:spcPts val="3400"/>
              </a:lnSpc>
              <a:buFontTx/>
              <a:buNone/>
              <a:defRPr sz="3600" b="1"/>
            </a:lvl1pPr>
          </a:lstStyle>
          <a:p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1"/>
          </p:nvPr>
        </p:nvSpPr>
        <p:spPr>
          <a:xfrm>
            <a:off x="107504" y="2715766"/>
            <a:ext cx="8928992" cy="432048"/>
          </a:xfrm>
          <a:prstGeom prst="rect">
            <a:avLst/>
          </a:prstGeom>
        </p:spPr>
        <p:txBody>
          <a:bodyPr vert="horz" tIns="36000"/>
          <a:lstStyle>
            <a:lvl1pPr marL="0" indent="0" algn="ctr">
              <a:buFontTx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2" name="Image 1" descr="Sx_Bandeau_sponsors_v8.1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77" y="4371950"/>
            <a:ext cx="7545046" cy="490428"/>
          </a:xfrm>
          <a:prstGeom prst="rect">
            <a:avLst/>
          </a:prstGeom>
        </p:spPr>
      </p:pic>
      <p:cxnSp>
        <p:nvCxnSpPr>
          <p:cNvPr id="8" name="Connecteur droit 7"/>
          <p:cNvCxnSpPr/>
          <p:nvPr userDrawn="1"/>
        </p:nvCxnSpPr>
        <p:spPr>
          <a:xfrm>
            <a:off x="179512" y="4299942"/>
            <a:ext cx="8784976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 descr="Capture_signatureWeb_Reseaux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3613934"/>
            <a:ext cx="2653998" cy="54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457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39752" y="284400"/>
            <a:ext cx="6264696" cy="324036"/>
          </a:xfrm>
        </p:spPr>
        <p:txBody>
          <a:bodyPr/>
          <a:lstStyle/>
          <a:p>
            <a:r>
              <a:rPr lang="fr-FR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331640" y="1275605"/>
            <a:ext cx="7272808" cy="331901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1"/>
          </p:nvPr>
        </p:nvSpPr>
        <p:spPr>
          <a:xfrm>
            <a:off x="2339752" y="843558"/>
            <a:ext cx="6264696" cy="432048"/>
          </a:xfrm>
        </p:spPr>
        <p:txBody>
          <a:bodyPr tIns="36000" rIns="36000"/>
          <a:lstStyle>
            <a:lvl1pPr marL="0" indent="0" algn="r">
              <a:buFontTx/>
              <a:buNone/>
              <a:defRPr sz="1400">
                <a:solidFill>
                  <a:schemeClr val="accent2"/>
                </a:solidFill>
              </a:defRPr>
            </a:lvl1pPr>
            <a:lvl5pPr marL="72000" indent="0" algn="r">
              <a:spcBef>
                <a:spcPts val="20"/>
              </a:spcBef>
              <a:buFontTx/>
              <a:buNone/>
              <a:defRPr sz="1400">
                <a:solidFill>
                  <a:schemeClr val="accent2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7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8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0758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298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46499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7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8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48812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0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11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12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08627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6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7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8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9893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26311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1" y="1131590"/>
            <a:ext cx="3008313" cy="907542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1131590"/>
            <a:ext cx="5111750" cy="346303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1" y="2085697"/>
            <a:ext cx="3008313" cy="25089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7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8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6400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 userDrawn="1"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874058"/>
          </a:xfrm>
          <a:prstGeom prst="rect">
            <a:avLst/>
          </a:prstGeom>
        </p:spPr>
      </p:pic>
      <p:sp>
        <p:nvSpPr>
          <p:cNvPr id="1027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2124075" y="287338"/>
            <a:ext cx="6480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3600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/>
              <a:t>CLIQUEZ POUR MODIFIER LE STYLE DU TITRE</a:t>
            </a:r>
          </a:p>
        </p:txBody>
      </p:sp>
      <p:sp>
        <p:nvSpPr>
          <p:cNvPr id="1028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1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1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1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039" r:id="rId1"/>
    <p:sldLayoutId id="2147485040" r:id="rId2"/>
    <p:sldLayoutId id="2147485041" r:id="rId3"/>
    <p:sldLayoutId id="2147485042" r:id="rId4"/>
    <p:sldLayoutId id="2147485043" r:id="rId5"/>
    <p:sldLayoutId id="2147485049" r:id="rId6"/>
    <p:sldLayoutId id="2147485050" r:id="rId7"/>
    <p:sldLayoutId id="2147485044" r:id="rId8"/>
    <p:sldLayoutId id="2147485045" r:id="rId9"/>
    <p:sldLayoutId id="2147485046" r:id="rId10"/>
  </p:sldLayoutIdLst>
  <p:hf hdr="0" ftr="0" dt="0"/>
  <p:txStyles>
    <p:titleStyle>
      <a:lvl1pPr algn="r" defTabSz="457200" rtl="0" eaLnBrk="1" fontAlgn="base" hangingPunct="1">
        <a:spcBef>
          <a:spcPct val="0"/>
        </a:spcBef>
        <a:spcAft>
          <a:spcPct val="0"/>
        </a:spcAft>
        <a:defRPr sz="2000" b="1" kern="1200">
          <a:solidFill>
            <a:schemeClr val="bg1"/>
          </a:solidFill>
          <a:latin typeface="+mj-lt"/>
          <a:ea typeface="ＭＳ Ｐゴシック" panose="020B0600070205080204" pitchFamily="34" charset="-128"/>
          <a:cs typeface="ＭＳ Ｐゴシック" charset="0"/>
        </a:defRPr>
      </a:lvl1pPr>
      <a:lvl2pPr algn="r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Calibri" charset="0"/>
          <a:ea typeface="ＭＳ Ｐゴシック" panose="020B0600070205080204" pitchFamily="34" charset="-128"/>
          <a:cs typeface="ＭＳ Ｐゴシック" charset="0"/>
        </a:defRPr>
      </a:lvl2pPr>
      <a:lvl3pPr algn="r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Calibri" charset="0"/>
          <a:ea typeface="ＭＳ Ｐゴシック" panose="020B0600070205080204" pitchFamily="34" charset="-128"/>
          <a:cs typeface="ＭＳ Ｐゴシック" charset="0"/>
        </a:defRPr>
      </a:lvl3pPr>
      <a:lvl4pPr algn="r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Calibri" charset="0"/>
          <a:ea typeface="ＭＳ Ｐゴシック" panose="020B0600070205080204" pitchFamily="34" charset="-128"/>
          <a:cs typeface="ＭＳ Ｐゴシック" charset="0"/>
        </a:defRPr>
      </a:lvl4pPr>
      <a:lvl5pPr algn="r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Calibri" charset="0"/>
          <a:ea typeface="ＭＳ Ｐゴシック" panose="020B0600070205080204" pitchFamily="34" charset="-128"/>
          <a:cs typeface="ＭＳ Ｐゴシック" charset="0"/>
        </a:defRPr>
      </a:lvl5pPr>
      <a:lvl6pPr marL="457200" algn="r" defTabSz="457200" rtl="0" eaLnBrk="1" fontAlgn="base" hangingPunct="1">
        <a:spcBef>
          <a:spcPct val="0"/>
        </a:spcBef>
        <a:spcAft>
          <a:spcPct val="0"/>
        </a:spcAft>
        <a:defRPr sz="2200">
          <a:solidFill>
            <a:schemeClr val="tx2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r" defTabSz="457200" rtl="0" eaLnBrk="1" fontAlgn="base" hangingPunct="1">
        <a:spcBef>
          <a:spcPct val="0"/>
        </a:spcBef>
        <a:spcAft>
          <a:spcPct val="0"/>
        </a:spcAft>
        <a:defRPr sz="2200">
          <a:solidFill>
            <a:schemeClr val="tx2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r" defTabSz="457200" rtl="0" eaLnBrk="1" fontAlgn="base" hangingPunct="1">
        <a:spcBef>
          <a:spcPct val="0"/>
        </a:spcBef>
        <a:spcAft>
          <a:spcPct val="0"/>
        </a:spcAft>
        <a:defRPr sz="2200">
          <a:solidFill>
            <a:schemeClr val="tx2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r" defTabSz="457200" rtl="0" eaLnBrk="1" fontAlgn="base" hangingPunct="1">
        <a:spcBef>
          <a:spcPct val="0"/>
        </a:spcBef>
        <a:spcAft>
          <a:spcPct val="0"/>
        </a:spcAft>
        <a:defRPr sz="2200">
          <a:solidFill>
            <a:schemeClr val="tx2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rgbClr val="009DDF"/>
        </a:buClr>
        <a:buSzPct val="100000"/>
        <a:buFont typeface="Wingdings" charset="2"/>
        <a:buChar char="§"/>
        <a:defRPr sz="2200" b="1" kern="1200">
          <a:solidFill>
            <a:schemeClr val="tx1"/>
          </a:solidFill>
          <a:latin typeface="+mn-lt"/>
          <a:ea typeface="ＭＳ Ｐゴシック" panose="020B0600070205080204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Clr>
          <a:srgbClr val="009DDF"/>
        </a:buClr>
        <a:buSzPct val="80000"/>
        <a:buFont typeface="Arial"/>
        <a:buChar char="•"/>
        <a:defRPr kern="1200">
          <a:solidFill>
            <a:srgbClr val="5D6E75"/>
          </a:solidFill>
          <a:latin typeface="+mn-lt"/>
          <a:ea typeface="ＭＳ Ｐゴシック" panose="020B0600070205080204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9DDF"/>
        </a:buClr>
        <a:buSzPct val="60000"/>
        <a:buFont typeface="Courier New"/>
        <a:buChar char="o"/>
        <a:defRPr sz="1600" kern="1200">
          <a:solidFill>
            <a:srgbClr val="5D6E75"/>
          </a:solidFill>
          <a:latin typeface="+mn-lt"/>
          <a:ea typeface="ＭＳ Ｐゴシック" panose="020B0600070205080204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9DDF"/>
        </a:buClr>
        <a:buSzPct val="50000"/>
        <a:buFont typeface="Arial" charset="0"/>
        <a:buChar char="•"/>
        <a:defRPr sz="1400" kern="1200">
          <a:solidFill>
            <a:srgbClr val="5D6E75"/>
          </a:solidFill>
          <a:latin typeface="+mn-lt"/>
          <a:ea typeface="ＭＳ Ｐゴシック" panose="020B0600070205080204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rgbClr val="5D6E75"/>
          </a:solidFill>
          <a:latin typeface="+mn-lt"/>
          <a:ea typeface="ＭＳ Ｐゴシック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786"/>
            <a:ext cx="9152602" cy="199203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="" xmlns:a16="http://schemas.microsoft.com/office/drawing/2014/main" id="{77E01CF3-BB59-FF48-9D7D-7AB7821D10B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0337" y="203249"/>
            <a:ext cx="868410" cy="929812"/>
          </a:xfrm>
          <a:prstGeom prst="rect">
            <a:avLst/>
          </a:prstGeom>
        </p:spPr>
      </p:pic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627784" y="4927959"/>
            <a:ext cx="792088" cy="215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fld id="{3DC734A8-2269-3D45-9502-7EEB83BE1B5E}" type="datetimeFigureOut">
              <a:rPr lang="fr-FR" smtClean="0"/>
              <a:pPr/>
              <a:t>20/11/2018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19872" y="4927957"/>
            <a:ext cx="4623460" cy="215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4E4E4E"/>
                </a:solidFill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043334" y="4927958"/>
            <a:ext cx="829251" cy="216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800">
                <a:solidFill>
                  <a:srgbClr val="4E4E4E"/>
                </a:solidFill>
              </a:defRPr>
            </a:lvl1pPr>
          </a:lstStyle>
          <a:p>
            <a:fld id="{7F86108E-6173-CC4E-81D1-D6419E4934EE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048" r:id="rId1"/>
    <p:sldLayoutId id="2147485051" r:id="rId2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sz="quarter" idx="10"/>
          </p:nvPr>
        </p:nvSpPr>
        <p:spPr>
          <a:xfrm>
            <a:off x="827584" y="2571750"/>
            <a:ext cx="7920880" cy="1656184"/>
          </a:xfrm>
        </p:spPr>
        <p:txBody>
          <a:bodyPr/>
          <a:lstStyle/>
          <a:p>
            <a:r>
              <a:rPr lang="fr-FR" dirty="0" smtClean="0">
                <a:latin typeface="Calibri" charset="0"/>
                <a:ea typeface="ＭＳ Ｐゴシック" charset="0"/>
              </a:rPr>
              <a:t>Calculateurs d’itinéraires distribués</a:t>
            </a:r>
          </a:p>
          <a:p>
            <a:r>
              <a:rPr lang="fr-FR" sz="1600" b="0" dirty="0" smtClean="0">
                <a:latin typeface="Calibri" charset="0"/>
                <a:ea typeface="ＭＳ Ｐゴシック" charset="0"/>
              </a:rPr>
              <a:t>Intégration &amp; </a:t>
            </a:r>
            <a:r>
              <a:rPr lang="fr-FR" sz="1600" b="0" dirty="0" smtClean="0">
                <a:latin typeface="Calibri" charset="0"/>
                <a:ea typeface="ＭＳ Ｐゴシック" charset="0"/>
              </a:rPr>
              <a:t>Evaluation</a:t>
            </a:r>
            <a:endParaRPr lang="fr-FR" sz="1600" b="0" dirty="0">
              <a:latin typeface="Calibri" charset="0"/>
              <a:ea typeface="ＭＳ Ｐゴシック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OTP sur des OD  Banlieue-Paris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6046474"/>
              </p:ext>
            </p:extLst>
          </p:nvPr>
        </p:nvGraphicFramePr>
        <p:xfrm>
          <a:off x="1259632" y="953777"/>
          <a:ext cx="6696744" cy="39741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</a:tblGrid>
              <a:tr h="249821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 smtClean="0">
                          <a:latin typeface="+mn-lt"/>
                        </a:rPr>
                        <a:t>Banlieue- Paris</a:t>
                      </a:r>
                      <a:r>
                        <a:rPr lang="fr-FR" sz="1400" b="0" dirty="0" smtClean="0"/>
                        <a:t> </a:t>
                      </a:r>
                      <a:endParaRPr lang="fr-FR" sz="14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/>
                        <a:t>Distance(km)</a:t>
                      </a:r>
                      <a:endParaRPr lang="fr-FR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/>
                        <a:t>Duration(mm)</a:t>
                      </a:r>
                      <a:endParaRPr lang="fr-FR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smtClean="0"/>
                        <a:t>Transit</a:t>
                      </a:r>
                      <a:endParaRPr lang="fr-F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/>
                        <a:t>Journeys</a:t>
                      </a:r>
                      <a:endParaRPr lang="fr-FR" sz="800" dirty="0"/>
                    </a:p>
                  </a:txBody>
                  <a:tcPr/>
                </a:tc>
              </a:tr>
              <a:tr h="130316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/>
                        <a:t>Mean</a:t>
                      </a:r>
                      <a:endParaRPr lang="fr-F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/>
                        <a:t>Std</a:t>
                      </a:r>
                      <a:endParaRPr lang="fr-F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/>
                        <a:t>Mean</a:t>
                      </a:r>
                      <a:endParaRPr lang="fr-F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/>
                        <a:t>Std</a:t>
                      </a:r>
                      <a:endParaRPr lang="fr-F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/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I1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16,63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22,20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6,63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4,23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11,11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7,82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15,28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6,81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21,92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7,27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1,68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4,90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5900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-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0,52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0,66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7,68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9,03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14,17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24,22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11,63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8,49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15,59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3,42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8,67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6,35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5,00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4,26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3087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OTP sur des OD  Banlieue-Paris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11</a:t>
            </a:fld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2536670"/>
              </p:ext>
            </p:extLst>
          </p:nvPr>
        </p:nvGraphicFramePr>
        <p:xfrm>
          <a:off x="1187624" y="894857"/>
          <a:ext cx="6696744" cy="4036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</a:tblGrid>
              <a:tr h="336006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 smtClean="0">
                          <a:latin typeface="+mn-lt"/>
                        </a:rPr>
                        <a:t>Banlieue- Paris</a:t>
                      </a:r>
                      <a:r>
                        <a:rPr lang="fr-FR" sz="1400" b="0" dirty="0" smtClean="0"/>
                        <a:t>  </a:t>
                      </a:r>
                      <a:endParaRPr lang="fr-FR" sz="14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Distance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Duration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Transit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Journeys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7573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I4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4,38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10,93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16,67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6,16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10,61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3,74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19,09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0,64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0,62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8,52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10,87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26,64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0,67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13,56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23,60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15,22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5900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0,60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0,10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3,31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1,70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29,99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30,12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24,72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5,89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33,33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1,71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5,17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5,04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3,45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3,36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7,57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4,81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3,14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588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12</a:t>
            </a:fld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0744497"/>
              </p:ext>
            </p:extLst>
          </p:nvPr>
        </p:nvGraphicFramePr>
        <p:xfrm>
          <a:off x="1187624" y="836298"/>
          <a:ext cx="6696744" cy="38125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</a:tblGrid>
              <a:tr h="336006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 smtClean="0">
                          <a:latin typeface="+mn-lt"/>
                        </a:rPr>
                        <a:t>Banlieue- Paris</a:t>
                      </a:r>
                      <a:r>
                        <a:rPr lang="fr-FR" sz="1400" b="0" dirty="0" smtClean="0"/>
                        <a:t>   </a:t>
                      </a:r>
                      <a:endParaRPr lang="fr-FR" sz="14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Distance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Duration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Transit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Journeys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7573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>
                        <a:latin typeface="+mn-lt"/>
                      </a:endParaRPr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I7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7,22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2,01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6,45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24,94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12,72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34,00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19,80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2,32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3,69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0,17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2,40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11,87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25,75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20,35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5900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0,16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3,68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2,18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13,12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20,35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3,64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4,78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2,23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0627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13</a:t>
            </a:fld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236400"/>
              </p:ext>
            </p:extLst>
          </p:nvPr>
        </p:nvGraphicFramePr>
        <p:xfrm>
          <a:off x="1331640" y="1189403"/>
          <a:ext cx="6696744" cy="19855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</a:tblGrid>
              <a:tr h="336006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fr-FR" sz="1400" b="0" dirty="0" smtClean="0"/>
                        <a:t>Banlieue-Paris</a:t>
                      </a:r>
                      <a:endParaRPr lang="fr-FR" sz="14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Distance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Duration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Transit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Journeys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7573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>
                        <a:latin typeface="+mn-lt"/>
                      </a:endParaRPr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I10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8,81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19,53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20,35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4,01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0,18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3,30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2,52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737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idx="1"/>
          </p:nvPr>
        </p:nvSpPr>
        <p:spPr>
          <a:xfrm>
            <a:off x="3131840" y="1779662"/>
            <a:ext cx="7772400" cy="1125140"/>
          </a:xfrm>
        </p:spPr>
        <p:txBody>
          <a:bodyPr/>
          <a:lstStyle/>
          <a:p>
            <a:r>
              <a:rPr lang="fr-FR" dirty="0" smtClean="0"/>
              <a:t>Banlieue-Banlieue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498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15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029638"/>
            <a:ext cx="5078545" cy="389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49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16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059582"/>
            <a:ext cx="4934529" cy="378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846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17</a:t>
            </a:fld>
            <a:endParaRPr lang="fr-FR" dirty="0"/>
          </a:p>
        </p:txBody>
      </p:sp>
      <p:graphicFrame>
        <p:nvGraphicFramePr>
          <p:cNvPr id="7" name="Espace réservé du contenu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6116261"/>
              </p:ext>
            </p:extLst>
          </p:nvPr>
        </p:nvGraphicFramePr>
        <p:xfrm>
          <a:off x="1115616" y="1142069"/>
          <a:ext cx="6624737" cy="3545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8873"/>
                <a:gridCol w="621006"/>
                <a:gridCol w="414045"/>
                <a:gridCol w="510224"/>
                <a:gridCol w="430829"/>
                <a:gridCol w="502634"/>
                <a:gridCol w="430829"/>
                <a:gridCol w="548231"/>
                <a:gridCol w="393549"/>
                <a:gridCol w="524732"/>
                <a:gridCol w="590323"/>
                <a:gridCol w="1049462"/>
              </a:tblGrid>
              <a:tr h="242287">
                <a:tc>
                  <a:txBody>
                    <a:bodyPr/>
                    <a:lstStyle/>
                    <a:p>
                      <a:endParaRPr lang="fr-FR" sz="1200" dirty="0">
                        <a:latin typeface="+mn-lt"/>
                      </a:endParaRPr>
                    </a:p>
                  </a:txBody>
                  <a:tcPr/>
                </a:tc>
                <a:tc gridSpan="11">
                  <a:txBody>
                    <a:bodyPr/>
                    <a:lstStyle/>
                    <a:p>
                      <a:pPr algn="ctr"/>
                      <a:r>
                        <a:rPr lang="fr-FR" sz="1400" b="0" dirty="0" smtClean="0">
                          <a:latin typeface="+mn-lt"/>
                        </a:rPr>
                        <a:t>Banlieue- Banlieue</a:t>
                      </a:r>
                      <a:endParaRPr lang="fr-FR" sz="1400" b="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200" dirty="0">
                        <a:latin typeface="+mn-lt"/>
                      </a:endParaRPr>
                    </a:p>
                  </a:txBody>
                  <a:tcPr/>
                </a:tc>
              </a:tr>
              <a:tr h="349971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Instances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Duration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WalkTime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TransitTime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WaitingTime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WalkDistance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#</a:t>
                      </a:r>
                      <a:r>
                        <a:rPr lang="fr-FR" sz="800" dirty="0" err="1" smtClean="0">
                          <a:latin typeface="+mn-lt"/>
                        </a:rPr>
                        <a:t>Journeys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25228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I1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143,93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8,80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39,61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3,83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83,00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11,31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21,32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6,34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114,48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37,28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12,88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26,87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10,76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1,47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I3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132,44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35,37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41,88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4,15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25,46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20,56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14,06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I4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138,58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6,36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29,98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38,60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6,36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1,40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I5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216,78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41,65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77,00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98,13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I6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165,38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10,61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48,32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88,50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0,71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28,57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9,90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1,34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128,50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28,43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4,22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87,00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13,07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0,42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1,11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141,41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20,12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44,54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12,83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78,00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31,11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18,87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1,84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1,39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I9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96,74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6,58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33,88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43,67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6,11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8,23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1,54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0,18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135,81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7,15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33,42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7,45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81,50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2,12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20,89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12,48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0,82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2597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18</a:t>
            </a:fld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5629685"/>
              </p:ext>
            </p:extLst>
          </p:nvPr>
        </p:nvGraphicFramePr>
        <p:xfrm>
          <a:off x="2627784" y="1635646"/>
          <a:ext cx="4104456" cy="2120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2058"/>
                <a:gridCol w="524086"/>
                <a:gridCol w="576064"/>
                <a:gridCol w="648072"/>
                <a:gridCol w="648072"/>
                <a:gridCol w="936104"/>
              </a:tblGrid>
              <a:tr h="246902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fr-FR" sz="1000" b="0" dirty="0" smtClean="0">
                          <a:latin typeface="+mn-lt"/>
                        </a:rPr>
                        <a:t>Banlieue- Banlieue</a:t>
                      </a:r>
                      <a:endParaRPr lang="fr-FR" sz="1000" b="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200" dirty="0">
                        <a:latin typeface="+mn-lt"/>
                      </a:endParaRPr>
                    </a:p>
                  </a:txBody>
                  <a:tcPr/>
                </a:tc>
              </a:tr>
              <a:tr h="364533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Instances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Distance(km)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Duration(mm)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#Trips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46902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Modes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52368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12,15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1,512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19,99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1,47</a:t>
                      </a:r>
                    </a:p>
                  </a:txBody>
                  <a:tcPr marL="18288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7620" marR="7620" marT="7620" marB="0" anchor="b"/>
                </a:tc>
              </a:tr>
              <a:tr h="252368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22,18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6,438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29,30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8,74</a:t>
                      </a:r>
                    </a:p>
                  </a:txBody>
                  <a:tcPr marL="18288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7620" marR="7620" marT="7620" marB="0" anchor="b"/>
                </a:tc>
              </a:tr>
              <a:tr h="252368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4,026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12,71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9,92</a:t>
                      </a:r>
                    </a:p>
                  </a:txBody>
                  <a:tcPr marL="18288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b"/>
                </a:tc>
              </a:tr>
              <a:tr h="252368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4,45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3,259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12,78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8,77</a:t>
                      </a:r>
                    </a:p>
                  </a:txBody>
                  <a:tcPr marL="18288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7620" marR="7620" marT="7620" marB="0" anchor="b"/>
                </a:tc>
              </a:tr>
              <a:tr h="252368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3,93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2,68</a:t>
                      </a:r>
                    </a:p>
                  </a:txBody>
                  <a:tcPr marL="18288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45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19</a:t>
            </a:fld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1962548"/>
              </p:ext>
            </p:extLst>
          </p:nvPr>
        </p:nvGraphicFramePr>
        <p:xfrm>
          <a:off x="1187624" y="808148"/>
          <a:ext cx="6696744" cy="4198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</a:tblGrid>
              <a:tr h="249821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fr-FR" sz="1400" b="0" dirty="0" smtClean="0">
                          <a:latin typeface="+mn-lt"/>
                        </a:rPr>
                        <a:t>Banlieue- Banlieue</a:t>
                      </a:r>
                      <a:endParaRPr lang="fr-FR" sz="1400" b="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/>
                        <a:t>Distance(km)</a:t>
                      </a:r>
                      <a:endParaRPr lang="fr-FR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/>
                        <a:t>Duration(mm)</a:t>
                      </a:r>
                      <a:endParaRPr lang="fr-FR" sz="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smtClean="0"/>
                        <a:t>Transit</a:t>
                      </a:r>
                      <a:endParaRPr lang="fr-F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/>
                        <a:t>Journeys</a:t>
                      </a:r>
                      <a:endParaRPr lang="fr-FR" sz="800" dirty="0"/>
                    </a:p>
                  </a:txBody>
                  <a:tcPr/>
                </a:tc>
              </a:tr>
              <a:tr h="130316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/>
                        <a:t>Mean</a:t>
                      </a:r>
                      <a:endParaRPr lang="fr-F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/>
                        <a:t>Std</a:t>
                      </a:r>
                      <a:endParaRPr lang="fr-F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/>
                        <a:t>Mean</a:t>
                      </a:r>
                      <a:endParaRPr lang="fr-F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/>
                        <a:t>Std</a:t>
                      </a:r>
                      <a:endParaRPr lang="fr-F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/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I1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16,63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22,20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11,59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6,90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5,82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6,79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4,51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2,84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0,17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3,87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13,37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9,58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8,34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21,92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5900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4,05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1,77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8,72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4,45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3,05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14,90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3,09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24,49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1,14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20,04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11,97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28,25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14,10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2,94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2,34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7,67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5,77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3,86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2,42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9363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Objectifs</a:t>
            </a:r>
            <a:endParaRPr lang="en-US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>
          <a:xfrm>
            <a:off x="467544" y="1637739"/>
            <a:ext cx="8604448" cy="3319017"/>
          </a:xfrm>
        </p:spPr>
        <p:txBody>
          <a:bodyPr/>
          <a:lstStyle/>
          <a:p>
            <a:pPr lvl="0"/>
            <a:r>
              <a:rPr lang="fr-FR" sz="2000" dirty="0" smtClean="0"/>
              <a:t>Construire un calculateur d’itinéraires distribués</a:t>
            </a:r>
          </a:p>
          <a:p>
            <a:pPr lvl="2"/>
            <a:r>
              <a:rPr lang="fr-FR" dirty="0" smtClean="0"/>
              <a:t>Réseau des opérateur et réseau de transports</a:t>
            </a:r>
          </a:p>
          <a:p>
            <a:pPr lvl="2"/>
            <a:r>
              <a:rPr lang="fr-FR" dirty="0" smtClean="0"/>
              <a:t>Services de mobilités</a:t>
            </a:r>
          </a:p>
          <a:p>
            <a:pPr lvl="2"/>
            <a:endParaRPr lang="fr-FR" dirty="0" smtClean="0"/>
          </a:p>
          <a:p>
            <a:r>
              <a:rPr lang="fr-FR" sz="2000" dirty="0" smtClean="0"/>
              <a:t>Définir un interfaçage inter-applicatives</a:t>
            </a:r>
          </a:p>
          <a:p>
            <a:pPr lvl="1"/>
            <a:r>
              <a:rPr lang="fr-FR" sz="1600" dirty="0" smtClean="0"/>
              <a:t>Supporter la distribution de la construction des itinéraires entre différents calculateurs </a:t>
            </a:r>
          </a:p>
          <a:p>
            <a:pPr lvl="1"/>
            <a:r>
              <a:rPr lang="fr-FR" sz="1600" dirty="0" smtClean="0"/>
              <a:t>Capacité et limites à s’interfacer avec des calculateurs et services de mobilité</a:t>
            </a:r>
          </a:p>
          <a:p>
            <a:pPr lvl="1"/>
            <a:r>
              <a:rPr lang="fr-FR" sz="1600" dirty="0" smtClean="0"/>
              <a:t>Généralisation, contraintes et évolution</a:t>
            </a:r>
            <a:endParaRPr lang="fr-FR" sz="1600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7224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20</a:t>
            </a:fld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7119423"/>
              </p:ext>
            </p:extLst>
          </p:nvPr>
        </p:nvGraphicFramePr>
        <p:xfrm>
          <a:off x="1187624" y="721311"/>
          <a:ext cx="6696744" cy="4422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</a:tblGrid>
              <a:tr h="249821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fr-FR" sz="1400" b="0" dirty="0" smtClean="0">
                          <a:latin typeface="+mn-lt"/>
                        </a:rPr>
                        <a:t>Banlieue- Banlieue</a:t>
                      </a:r>
                      <a:endParaRPr lang="fr-FR" sz="1400" b="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Distance(km)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Duration(mm)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Transit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Journeys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130316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>
                        <a:latin typeface="+mn-lt"/>
                      </a:endParaRPr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I4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4,38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10,93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11,90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19,72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4,76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4,61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I5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8,59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27,42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22,18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1,30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6,36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2,43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4,29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5900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0,15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2,85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1,71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29,99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30,12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23,82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4,97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32,75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3,70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2,52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4,12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3,64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3,20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5,80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13,63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45,73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65,00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3,28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0,56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0,82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3,70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2,68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701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21</a:t>
            </a:fld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9275538"/>
              </p:ext>
            </p:extLst>
          </p:nvPr>
        </p:nvGraphicFramePr>
        <p:xfrm>
          <a:off x="1115616" y="1068449"/>
          <a:ext cx="6696744" cy="35261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  <a:gridCol w="837093"/>
              </a:tblGrid>
              <a:tr h="249821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fr-FR" sz="1400" b="0" dirty="0" smtClean="0">
                          <a:latin typeface="+mn-lt"/>
                        </a:rPr>
                        <a:t>Banlieue- Banlieue</a:t>
                      </a:r>
                      <a:endParaRPr lang="fr-FR" sz="1400" b="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Distance(km)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Duration(mm)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Transit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Journeys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130316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800">
                        <a:latin typeface="+mn-lt"/>
                      </a:endParaRPr>
                    </a:p>
                  </a:txBody>
                  <a:tcPr/>
                </a:tc>
              </a:tr>
              <a:tr h="224004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I8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11,87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25,75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19,44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13,99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18,21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4,11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3,23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11,96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3,76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2,67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13,12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16,93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16,83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3,76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2,11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1,77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5,51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5900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4,79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2,72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I10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9,48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0,94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22,17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3,72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47,50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8,39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62,50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2,28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7,60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7,44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24004">
                <a:tc>
                  <a:txBody>
                    <a:bodyPr/>
                    <a:lstStyle/>
                    <a:p>
                      <a:pPr algn="l" fontAlgn="b"/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0,10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2,81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1,38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38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22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99790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23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9276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POC#2.1: 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70526" y="1599555"/>
            <a:ext cx="7272808" cy="3319017"/>
          </a:xfrm>
        </p:spPr>
        <p:txBody>
          <a:bodyPr/>
          <a:lstStyle/>
          <a:p>
            <a:r>
              <a:rPr lang="fr-FR" dirty="0" smtClean="0"/>
              <a:t>Calculateur distribué (transport en commun et routier)</a:t>
            </a:r>
          </a:p>
          <a:p>
            <a:pPr lvl="1"/>
            <a:r>
              <a:rPr lang="fr-FR" dirty="0" err="1" smtClean="0"/>
              <a:t>Navitia</a:t>
            </a:r>
            <a:r>
              <a:rPr lang="fr-FR" dirty="0" smtClean="0"/>
              <a:t> + </a:t>
            </a:r>
            <a:r>
              <a:rPr lang="fr-FR" dirty="0" err="1" smtClean="0"/>
              <a:t>Valhalla</a:t>
            </a:r>
            <a:endParaRPr lang="fr-FR" dirty="0" smtClean="0"/>
          </a:p>
          <a:p>
            <a:pPr lvl="1"/>
            <a:r>
              <a:rPr lang="fr-FR" dirty="0" smtClean="0"/>
              <a:t>Rabattement P+R </a:t>
            </a:r>
          </a:p>
          <a:p>
            <a:endParaRPr lang="fr-FR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8601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POC#2.1:Evaluation 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1520" y="608436"/>
            <a:ext cx="8732863" cy="3655502"/>
          </a:xfrm>
        </p:spPr>
        <p:txBody>
          <a:bodyPr/>
          <a:lstStyle/>
          <a:p>
            <a:pPr marL="0" indent="0">
              <a:buNone/>
            </a:pPr>
            <a:r>
              <a:rPr lang="fr-FR" dirty="0" smtClean="0"/>
              <a:t>   </a:t>
            </a:r>
          </a:p>
          <a:p>
            <a:r>
              <a:rPr lang="fr-FR" sz="1800" dirty="0" smtClean="0"/>
              <a:t>Qualifier les itinéraires fournies par le calculateur</a:t>
            </a:r>
          </a:p>
          <a:p>
            <a:pPr lvl="1"/>
            <a:r>
              <a:rPr lang="fr-FR" sz="1400" dirty="0" smtClean="0"/>
              <a:t>A partir de requêtes d’itinéraires sur des </a:t>
            </a:r>
            <a:r>
              <a:rPr lang="fr-FR" sz="1400" dirty="0" err="1" smtClean="0"/>
              <a:t>ODs</a:t>
            </a:r>
            <a:r>
              <a:rPr lang="fr-FR" sz="1400" dirty="0" smtClean="0"/>
              <a:t> représentatives</a:t>
            </a:r>
          </a:p>
          <a:p>
            <a:pPr lvl="2"/>
            <a:r>
              <a:rPr lang="fr-FR" sz="1200" dirty="0" smtClean="0"/>
              <a:t>Forcer le rabattement</a:t>
            </a:r>
          </a:p>
          <a:p>
            <a:pPr lvl="2"/>
            <a:r>
              <a:rPr lang="fr-FR" sz="1200" dirty="0" smtClean="0"/>
              <a:t>Sur l’ensemble de l’Ile-De-France</a:t>
            </a:r>
          </a:p>
          <a:p>
            <a:pPr lvl="2"/>
            <a:r>
              <a:rPr lang="fr-FR" sz="1200" dirty="0"/>
              <a:t>Heures de pointes </a:t>
            </a:r>
          </a:p>
          <a:p>
            <a:pPr lvl="2"/>
            <a:r>
              <a:rPr lang="fr-FR" sz="1200" dirty="0" smtClean="0"/>
              <a:t>Catégorisation Spatiale (Banlieue-Paris) et (Paris-Banlieue)</a:t>
            </a:r>
          </a:p>
          <a:p>
            <a:pPr marL="457200"/>
            <a:r>
              <a:rPr lang="fr-FR" sz="1800" dirty="0" smtClean="0"/>
              <a:t>Conditions</a:t>
            </a:r>
          </a:p>
          <a:p>
            <a:pPr lvl="2"/>
            <a:r>
              <a:rPr lang="fr-FR" sz="1200" dirty="0" smtClean="0"/>
              <a:t>Même offre de transport</a:t>
            </a:r>
          </a:p>
          <a:p>
            <a:pPr lvl="2"/>
            <a:r>
              <a:rPr lang="fr-FR" sz="1200" dirty="0" smtClean="0"/>
              <a:t>Mêmes </a:t>
            </a:r>
            <a:r>
              <a:rPr lang="fr-FR" sz="1200" dirty="0" err="1" smtClean="0"/>
              <a:t>ODs</a:t>
            </a:r>
            <a:r>
              <a:rPr lang="fr-FR" sz="1200" dirty="0" smtClean="0"/>
              <a:t>, et mêmes conditions (distance max parcourue, temps de départ, …)</a:t>
            </a:r>
          </a:p>
          <a:p>
            <a:r>
              <a:rPr lang="fr-FR" sz="1800" dirty="0" smtClean="0"/>
              <a:t>Critères d’évaluation</a:t>
            </a:r>
          </a:p>
          <a:p>
            <a:pPr lvl="2"/>
            <a:r>
              <a:rPr lang="fr-FR" sz="1200" dirty="0" smtClean="0"/>
              <a:t>Distance parcourue</a:t>
            </a:r>
          </a:p>
          <a:p>
            <a:pPr lvl="2"/>
            <a:r>
              <a:rPr lang="fr-FR" sz="1200" dirty="0" smtClean="0"/>
              <a:t>Temps de trajet</a:t>
            </a:r>
          </a:p>
          <a:p>
            <a:pPr lvl="2"/>
            <a:r>
              <a:rPr lang="fr-FR" sz="1200" dirty="0" smtClean="0"/>
              <a:t>Temps d’attente</a:t>
            </a:r>
          </a:p>
          <a:p>
            <a:pPr lvl="2"/>
            <a:r>
              <a:rPr lang="fr-FR" sz="1200" dirty="0" smtClean="0"/>
              <a:t>Nombre d’itinéraires et de trajets </a:t>
            </a:r>
            <a:endParaRPr lang="en-US" sz="1200" dirty="0"/>
          </a:p>
          <a:p>
            <a:r>
              <a:rPr lang="fr-FR" sz="1800" dirty="0" smtClean="0"/>
              <a:t>Comparaison</a:t>
            </a:r>
          </a:p>
          <a:p>
            <a:pPr lvl="1"/>
            <a:r>
              <a:rPr lang="fr-FR" sz="1200" dirty="0" err="1"/>
              <a:t>OpenTripPlanner</a:t>
            </a:r>
            <a:r>
              <a:rPr lang="fr-FR" sz="1200" dirty="0"/>
              <a:t> : http://www.opentripplanner.org/</a:t>
            </a:r>
          </a:p>
          <a:p>
            <a:endParaRPr lang="en-US" sz="240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4</a:t>
            </a:fld>
            <a:endParaRPr lang="fr-FR" dirty="0"/>
          </a:p>
        </p:txBody>
      </p:sp>
      <p:pic>
        <p:nvPicPr>
          <p:cNvPr id="7" name="Picture 2" descr="Image associÃ©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2080" y="3377948"/>
            <a:ext cx="1907704" cy="155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506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type="subTitle" idx="1"/>
          </p:nvPr>
        </p:nvSpPr>
        <p:spPr>
          <a:xfrm>
            <a:off x="1338960" y="2139702"/>
            <a:ext cx="7776864" cy="1387320"/>
          </a:xfrm>
        </p:spPr>
        <p:txBody>
          <a:bodyPr/>
          <a:lstStyle/>
          <a:p>
            <a:r>
              <a:rPr lang="fr-FR" dirty="0"/>
              <a:t>    </a:t>
            </a:r>
            <a:r>
              <a:rPr lang="fr-FR" dirty="0" smtClean="0"/>
              <a:t>Banlieue-Paris</a:t>
            </a:r>
            <a:r>
              <a:rPr lang="fr-FR" dirty="0"/>
              <a:t>						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517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6</a:t>
            </a:fld>
            <a:endParaRPr lang="fr-FR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297"/>
          <a:stretch/>
        </p:blipFill>
        <p:spPr>
          <a:xfrm>
            <a:off x="1763688" y="1297316"/>
            <a:ext cx="4680520" cy="3317875"/>
          </a:xfrm>
        </p:spPr>
      </p:pic>
    </p:spTree>
    <p:extLst>
      <p:ext uri="{BB962C8B-B14F-4D97-AF65-F5344CB8AC3E}">
        <p14:creationId xmlns:p14="http://schemas.microsoft.com/office/powerpoint/2010/main" val="181575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1275606"/>
            <a:ext cx="4539063" cy="3484210"/>
          </a:xfrm>
        </p:spPr>
      </p:pic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5337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OTP sur des OD  Banlieue-Paris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2015688"/>
              </p:ext>
            </p:extLst>
          </p:nvPr>
        </p:nvGraphicFramePr>
        <p:xfrm>
          <a:off x="1115616" y="1142069"/>
          <a:ext cx="6624737" cy="3545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8873"/>
                <a:gridCol w="621006"/>
                <a:gridCol w="414045"/>
                <a:gridCol w="510224"/>
                <a:gridCol w="430829"/>
                <a:gridCol w="502634"/>
                <a:gridCol w="430829"/>
                <a:gridCol w="548231"/>
                <a:gridCol w="393549"/>
                <a:gridCol w="524732"/>
                <a:gridCol w="590323"/>
                <a:gridCol w="1049462"/>
              </a:tblGrid>
              <a:tr h="242287">
                <a:tc>
                  <a:txBody>
                    <a:bodyPr/>
                    <a:lstStyle/>
                    <a:p>
                      <a:endParaRPr lang="fr-FR" sz="1200" dirty="0">
                        <a:latin typeface="+mn-lt"/>
                      </a:endParaRPr>
                    </a:p>
                  </a:txBody>
                  <a:tcPr/>
                </a:tc>
                <a:tc gridSpan="11">
                  <a:txBody>
                    <a:bodyPr/>
                    <a:lstStyle/>
                    <a:p>
                      <a:pPr algn="ctr"/>
                      <a:r>
                        <a:rPr lang="fr-FR" sz="1400" b="0" dirty="0" smtClean="0">
                          <a:latin typeface="+mn-lt"/>
                        </a:rPr>
                        <a:t>Banlieue- Paris</a:t>
                      </a:r>
                      <a:endParaRPr lang="fr-FR" sz="1400" b="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200" dirty="0">
                        <a:latin typeface="+mn-lt"/>
                      </a:endParaRPr>
                    </a:p>
                  </a:txBody>
                  <a:tcPr/>
                </a:tc>
              </a:tr>
              <a:tr h="349971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Instances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Duration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WalkTime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TransitTime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WaitingTime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err="1" smtClean="0">
                          <a:latin typeface="+mn-lt"/>
                        </a:rPr>
                        <a:t>WalkDistance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#</a:t>
                      </a:r>
                      <a:r>
                        <a:rPr lang="fr-FR" sz="800" dirty="0" err="1" smtClean="0">
                          <a:latin typeface="+mn-lt"/>
                        </a:rPr>
                        <a:t>Journeys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25228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I1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83,78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34,90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7,88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86,12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7,42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40,88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13,26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34,33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9,07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10,91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4,99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I3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83,59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13,46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15,59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7,59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I4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86,56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3,67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36,49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12,60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8,49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9,07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7,78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1,94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I5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91,06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5,29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36,56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3,51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46,33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7,51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8,17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0,68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I6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128,82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6,83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54,18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5,29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18,64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92,69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13,92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16,97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10,69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68,48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36,78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3,70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0,79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I9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84,17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27,44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51,00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5,73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800" dirty="0" smtClean="0">
                          <a:latin typeface="+mn-lt"/>
                        </a:rPr>
                        <a:t>I10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99,13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36,02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47,50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0,71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15,62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</a:tr>
              <a:tr h="24228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8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>
          <a:xfrm>
            <a:off x="6516688" y="4917567"/>
            <a:ext cx="2133600" cy="204788"/>
          </a:xfrm>
        </p:spPr>
        <p:txBody>
          <a:bodyPr/>
          <a:lstStyle/>
          <a:p>
            <a:pPr>
              <a:defRPr/>
            </a:pPr>
            <a:fld id="{912CE98F-775D-0F48-B752-A04A0D0FD28A}" type="slidenum">
              <a:rPr lang="fr-FR" smtClean="0"/>
              <a:pPr>
                <a:defRPr/>
              </a:pPr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4446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OTP sur des OD  Banlieue-Paris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smtClean="0"/>
              <a:t>Modes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F86108E-6173-CC4E-81D1-D6419E4934EE}" type="slidenum">
              <a:rPr lang="fr-FR" smtClean="0"/>
              <a:pPr/>
              <a:t>9</a:t>
            </a:fld>
            <a:endParaRPr lang="fr-FR" dirty="0"/>
          </a:p>
        </p:txBody>
      </p:sp>
      <p:graphicFrame>
        <p:nvGraphicFramePr>
          <p:cNvPr id="7" name="Espace réservé du contenu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4618135"/>
              </p:ext>
            </p:extLst>
          </p:nvPr>
        </p:nvGraphicFramePr>
        <p:xfrm>
          <a:off x="1691680" y="1520486"/>
          <a:ext cx="5040559" cy="2448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8141"/>
                <a:gridCol w="643614"/>
                <a:gridCol w="707447"/>
                <a:gridCol w="795878"/>
                <a:gridCol w="795878"/>
                <a:gridCol w="1149601"/>
              </a:tblGrid>
              <a:tr h="285110">
                <a:tc>
                  <a:txBody>
                    <a:bodyPr/>
                    <a:lstStyle/>
                    <a:p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fr-FR" sz="1000" b="0" dirty="0" smtClean="0">
                          <a:latin typeface="+mn-lt"/>
                        </a:rPr>
                        <a:t>Banlieue- Paris</a:t>
                      </a:r>
                      <a:endParaRPr lang="fr-FR" sz="1000" b="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sz="1200" dirty="0">
                        <a:latin typeface="+mn-lt"/>
                      </a:endParaRPr>
                    </a:p>
                  </a:txBody>
                  <a:tcPr/>
                </a:tc>
              </a:tr>
              <a:tr h="420944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Instances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Distance(km)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Duration(mm)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800" dirty="0" smtClean="0">
                          <a:latin typeface="+mn-lt"/>
                        </a:rPr>
                        <a:t>#Trips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85110">
                <a:tc>
                  <a:txBody>
                    <a:bodyPr/>
                    <a:lstStyle/>
                    <a:p>
                      <a:r>
                        <a:rPr lang="fr-FR" sz="800" dirty="0" smtClean="0">
                          <a:latin typeface="+mn-lt"/>
                        </a:rPr>
                        <a:t>Modes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Mean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800" dirty="0" err="1" smtClean="0">
                          <a:latin typeface="+mn-lt"/>
                        </a:rPr>
                        <a:t>Std</a:t>
                      </a:r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fr-FR" sz="800" dirty="0">
                        <a:latin typeface="+mn-lt"/>
                      </a:endParaRPr>
                    </a:p>
                  </a:txBody>
                  <a:tcPr/>
                </a:tc>
              </a:tr>
              <a:tr h="291422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13,04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1,43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20,60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1,49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</a:t>
                      </a:r>
                    </a:p>
                  </a:txBody>
                  <a:tcPr marL="7620" marR="7620" marT="7620" marB="0" anchor="b"/>
                </a:tc>
              </a:tr>
              <a:tr h="291422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RAIL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16,77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4,99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23,54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</a:t>
                      </a:r>
                    </a:p>
                  </a:txBody>
                  <a:tcPr marL="7620" marR="7620" marT="7620" marB="0" anchor="b"/>
                </a:tc>
              </a:tr>
              <a:tr h="291422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SUBWAY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1,70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7,42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4,31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</a:t>
                      </a:r>
                    </a:p>
                  </a:txBody>
                  <a:tcPr marL="7620" marR="7620" marT="7620" marB="0" anchor="b"/>
                </a:tc>
              </a:tr>
              <a:tr h="291422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2,46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1,35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12,31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5,58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</a:t>
                      </a:r>
                    </a:p>
                  </a:txBody>
                  <a:tcPr marL="7620" marR="7620" marT="7620" marB="0" anchor="b"/>
                </a:tc>
              </a:tr>
              <a:tr h="291422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0,30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4,75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3,62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</a:t>
                      </a: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70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ystemX-PPT2014-16-9_Template-v3">
  <a:themeElements>
    <a:clrScheme name="SystemX 1">
      <a:dk1>
        <a:sysClr val="windowText" lastClr="000000"/>
      </a:dk1>
      <a:lt1>
        <a:sysClr val="window" lastClr="FFFFFF"/>
      </a:lt1>
      <a:dk2>
        <a:srgbClr val="212121"/>
      </a:dk2>
      <a:lt2>
        <a:srgbClr val="CDD4D7"/>
      </a:lt2>
      <a:accent1>
        <a:srgbClr val="009DDF"/>
      </a:accent1>
      <a:accent2>
        <a:srgbClr val="00688D"/>
      </a:accent2>
      <a:accent3>
        <a:srgbClr val="B50B1B"/>
      </a:accent3>
      <a:accent4>
        <a:srgbClr val="E27823"/>
      </a:accent4>
      <a:accent5>
        <a:srgbClr val="B2CD29"/>
      </a:accent5>
      <a:accent6>
        <a:srgbClr val="2C9C89"/>
      </a:accent6>
      <a:hlink>
        <a:srgbClr val="00658F"/>
      </a:hlink>
      <a:folHlink>
        <a:srgbClr val="7E518C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 xmlns="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rgbClr val="000000"/>
              </a:solidFill>
              <a:miter lim="800000"/>
              <a:headEnd/>
              <a:tailEnd/>
            </a14:hiddenLine>
          </a:ext>
          <a:ext uri="{FAA26D3D-D897-4be2-8F04-BA451C77F1D7}">
            <ma14:placeholderFlag xmlns:ma14="http://schemas.microsoft.com/office/mac/drawingml/2011/main" xmlns="" val="1"/>
          </a:ext>
        </a:extLst>
      </a:spPr>
      <a:bodyPr vert="horz" wrap="square" lIns="0" tIns="45720" rIns="36000" bIns="45720" numCol="1" anchor="b" anchorCtr="0" compatLnSpc="1">
        <a:prstTxWarp prst="textNoShape">
          <a:avLst/>
        </a:prstTxWarp>
      </a:bodyPr>
      <a:lstStyle>
        <a:defPPr>
          <a:defRPr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Conception personnalisée">
  <a:themeElements>
    <a:clrScheme name="Personnalisée 2">
      <a:dk1>
        <a:srgbClr val="141313"/>
      </a:dk1>
      <a:lt1>
        <a:sysClr val="window" lastClr="FFFFFF"/>
      </a:lt1>
      <a:dk2>
        <a:srgbClr val="212121"/>
      </a:dk2>
      <a:lt2>
        <a:srgbClr val="CDD4D7"/>
      </a:lt2>
      <a:accent1>
        <a:srgbClr val="009DDF"/>
      </a:accent1>
      <a:accent2>
        <a:srgbClr val="00688D"/>
      </a:accent2>
      <a:accent3>
        <a:srgbClr val="B50B1B"/>
      </a:accent3>
      <a:accent4>
        <a:srgbClr val="E27823"/>
      </a:accent4>
      <a:accent5>
        <a:srgbClr val="96B729"/>
      </a:accent5>
      <a:accent6>
        <a:srgbClr val="2C9C89"/>
      </a:accent6>
      <a:hlink>
        <a:srgbClr val="00658F"/>
      </a:hlink>
      <a:folHlink>
        <a:srgbClr val="7E518C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SystemX-PPT2014-16-9_Template-v3.pot</Template>
  <TotalTime>14664</TotalTime>
  <Words>1281</Words>
  <Application>Microsoft Office PowerPoint</Application>
  <PresentationFormat>Affichage à l'écran (16:9)</PresentationFormat>
  <Paragraphs>1121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23</vt:i4>
      </vt:variant>
    </vt:vector>
  </HeadingPairs>
  <TitlesOfParts>
    <vt:vector size="30" baseType="lpstr">
      <vt:lpstr>ＭＳ Ｐゴシック</vt:lpstr>
      <vt:lpstr>Arial</vt:lpstr>
      <vt:lpstr>Calibri</vt:lpstr>
      <vt:lpstr>Courier New</vt:lpstr>
      <vt:lpstr>Wingdings</vt:lpstr>
      <vt:lpstr>SystemX-PPT2014-16-9_Template-v3</vt:lpstr>
      <vt:lpstr>Conception personnalisée</vt:lpstr>
      <vt:lpstr>Présentation PowerPoint</vt:lpstr>
      <vt:lpstr>Objectifs</vt:lpstr>
      <vt:lpstr>POC#2.1: </vt:lpstr>
      <vt:lpstr>POC#2.1:Evaluation </vt:lpstr>
      <vt:lpstr>Présentation PowerPoint</vt:lpstr>
      <vt:lpstr>Présentation PowerPoint</vt:lpstr>
      <vt:lpstr>Présentation PowerPoint</vt:lpstr>
      <vt:lpstr>OTP sur des OD  Banlieue-Paris</vt:lpstr>
      <vt:lpstr>OTP sur des OD  Banlieue-Paris</vt:lpstr>
      <vt:lpstr>OTP sur des OD  Banlieue-Paris</vt:lpstr>
      <vt:lpstr>OTP sur des OD  Banlieue-Paris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Conclusion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IRT SystemX</dc:title>
  <dc:creator>EPP</dc:creator>
  <cp:lastModifiedBy>Mostepha KHOUADJIA</cp:lastModifiedBy>
  <cp:revision>920</cp:revision>
  <cp:lastPrinted>2011-11-08T17:22:03Z</cp:lastPrinted>
  <dcterms:created xsi:type="dcterms:W3CDTF">2011-01-25T18:13:50Z</dcterms:created>
  <dcterms:modified xsi:type="dcterms:W3CDTF">2018-11-20T15:21:44Z</dcterms:modified>
</cp:coreProperties>
</file>

<file path=docProps/thumbnail.jpeg>
</file>